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239"/>
    <a:srgbClr val="0D5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 autoAdjust="0"/>
    <p:restoredTop sz="94660"/>
  </p:normalViewPr>
  <p:slideViewPr>
    <p:cSldViewPr snapToGrid="0">
      <p:cViewPr>
        <p:scale>
          <a:sx n="75" d="100"/>
          <a:sy n="75" d="100"/>
        </p:scale>
        <p:origin x="402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49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FDCD0-0230-426F-AFD6-6A16FB304315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FB339-8288-4EC8-B54D-51963A14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043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17B2E-25F4-4D66-AC31-B3C4CEFE2411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0CC10-A4CE-4061-95CB-DD66965CB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8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F0CC10-A4CE-4061-95CB-DD66965CB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4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0CC10-A4CE-4061-95CB-DD66965CB36E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0CC10-A4CE-4061-95CB-DD66965CB36E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6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9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45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700" y="63944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81100" y="6413500"/>
            <a:ext cx="3479800" cy="431800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7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3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6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8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3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9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9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49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2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6CBA3-A954-4371-9E36-31F76811A8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0896600" y="1320801"/>
            <a:ext cx="1270000" cy="269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19200" y="6451600"/>
            <a:ext cx="3467100" cy="406400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819900" y="0"/>
            <a:ext cx="3467100" cy="368300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4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E23A6F-4C40-4BF3-A820-7BD35B721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34" y="1778298"/>
            <a:ext cx="11677650" cy="1113833"/>
          </a:xfrm>
        </p:spPr>
        <p:txBody>
          <a:bodyPr>
            <a:noAutofit/>
          </a:bodyPr>
          <a:lstStyle/>
          <a:p>
            <a:r>
              <a:rPr lang="en-US" sz="7200" b="1" dirty="0" smtClean="0"/>
              <a:t>Cryptography</a:t>
            </a:r>
            <a:endParaRPr lang="en-US" sz="7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D3D20FE-4E91-48A2-9247-AEBE25490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598" y="3661920"/>
            <a:ext cx="11089944" cy="2236877"/>
          </a:xfrm>
        </p:spPr>
        <p:txBody>
          <a:bodyPr>
            <a:normAutofit/>
          </a:bodyPr>
          <a:lstStyle/>
          <a:p>
            <a:pPr algn="r"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Lec04–Cryptography</a:t>
            </a:r>
          </a:p>
          <a:p>
            <a:pPr algn="r"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Prepared by</a:t>
            </a:r>
            <a:b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</a:br>
            <a:r>
              <a:rPr lang="en-US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Saadia</a:t>
            </a: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Aziz</a:t>
            </a:r>
            <a:b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</a:br>
            <a:r>
              <a:rPr lang="en-US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© 2020 </a:t>
            </a:r>
            <a:r>
              <a:rPr lang="en-US" altLang="en-US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saadia</a:t>
            </a:r>
            <a:r>
              <a:rPr lang="en-US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aziz</a:t>
            </a:r>
            <a:r>
              <a:rPr lang="en-US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saadia.aziz@riphah.edu.pk</a:t>
            </a:r>
          </a:p>
          <a:p>
            <a:pPr algn="r">
              <a:lnSpc>
                <a:spcPct val="11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90765" y="13447"/>
            <a:ext cx="3442447" cy="349624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29553" y="6481482"/>
            <a:ext cx="3482789" cy="376518"/>
          </a:xfrm>
          <a:prstGeom prst="rect">
            <a:avLst/>
          </a:prstGeom>
          <a:solidFill>
            <a:srgbClr val="E5A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Rules For </a:t>
            </a:r>
            <a:r>
              <a:rPr lang="en-US" b="1" dirty="0" err="1"/>
              <a:t>Playfair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 Rules: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a </a:t>
            </a:r>
            <a:r>
              <a:rPr lang="en-US" b="1" dirty="0"/>
              <a:t>pair is a repeated </a:t>
            </a:r>
            <a:r>
              <a:rPr lang="en-US" dirty="0"/>
              <a:t>letter in plaintext, insert filler like 'X’, </a:t>
            </a:r>
          </a:p>
          <a:p>
            <a:r>
              <a:rPr lang="en-US" dirty="0" smtClean="0"/>
              <a:t>if </a:t>
            </a:r>
            <a:r>
              <a:rPr lang="en-US" dirty="0"/>
              <a:t>message is </a:t>
            </a:r>
            <a:r>
              <a:rPr lang="en-US" b="1" dirty="0"/>
              <a:t>odd</a:t>
            </a:r>
            <a:r>
              <a:rPr lang="en-US" dirty="0"/>
              <a:t>, insert letter </a:t>
            </a:r>
            <a:r>
              <a:rPr lang="en-US" dirty="0" smtClean="0"/>
              <a:t>X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b="1" dirty="0"/>
              <a:t>repeated letter in keyword </a:t>
            </a:r>
            <a:r>
              <a:rPr lang="en-US" dirty="0"/>
              <a:t>should be written only </a:t>
            </a:r>
            <a:r>
              <a:rPr lang="en-US" dirty="0" smtClean="0"/>
              <a:t>once in </a:t>
            </a:r>
            <a:r>
              <a:rPr lang="en-US" dirty="0"/>
              <a:t>the key </a:t>
            </a:r>
            <a:r>
              <a:rPr lang="en-US" dirty="0" smtClean="0"/>
              <a:t>matrix</a:t>
            </a:r>
            <a:endParaRPr lang="en-US" dirty="0"/>
          </a:p>
          <a:p>
            <a:r>
              <a:rPr lang="en-US" dirty="0" smtClean="0"/>
              <a:t>Any </a:t>
            </a:r>
            <a:r>
              <a:rPr lang="en-US" dirty="0"/>
              <a:t>keyword is used to build key matrix as a secret key</a:t>
            </a:r>
          </a:p>
          <a:p>
            <a:r>
              <a:rPr lang="en-US" dirty="0" smtClean="0"/>
              <a:t>Any </a:t>
            </a:r>
            <a:r>
              <a:rPr lang="en-US" dirty="0"/>
              <a:t>other related condition(s) related to handling of string can be handled via programming </a:t>
            </a:r>
            <a:r>
              <a:rPr lang="en-US" dirty="0" smtClean="0"/>
              <a:t>tricks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18648D65-6043-4A9C-BCFC-A18D1A07588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6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Encryption Decryption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AA276C7F-B054-460E-AE75-6E17ADF49CA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92" y="1385877"/>
            <a:ext cx="8510308" cy="50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06" y="1575360"/>
            <a:ext cx="3236259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Playfair</a:t>
            </a:r>
            <a:r>
              <a:rPr lang="en-US" b="1" dirty="0"/>
              <a:t> Encryption Decryption Example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692" y="1"/>
            <a:ext cx="7171921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4553" y="6492875"/>
            <a:ext cx="4114800" cy="365125"/>
          </a:xfrm>
        </p:spPr>
        <p:txBody>
          <a:bodyPr/>
          <a:lstStyle/>
          <a:p>
            <a:fld id="{BDECCC77-B447-4399-92FE-3E33C813FE3F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5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VigenèreCipher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is a form of polyalphabetic substitution cipher</a:t>
            </a:r>
          </a:p>
          <a:p>
            <a:r>
              <a:rPr lang="en-US" dirty="0" smtClean="0"/>
              <a:t>Invented </a:t>
            </a:r>
            <a:r>
              <a:rPr lang="en-US" dirty="0"/>
              <a:t>by Frenchman, </a:t>
            </a:r>
            <a:r>
              <a:rPr lang="en-US" b="1" dirty="0"/>
              <a:t>Blaise </a:t>
            </a:r>
            <a:r>
              <a:rPr lang="en-US" b="1" dirty="0" smtClean="0"/>
              <a:t>de </a:t>
            </a:r>
            <a:r>
              <a:rPr lang="en-US" b="1" dirty="0" err="1" smtClean="0"/>
              <a:t>Vigenère</a:t>
            </a:r>
            <a:endParaRPr lang="en-US" dirty="0"/>
          </a:p>
          <a:p>
            <a:r>
              <a:rPr lang="en-US" dirty="0" smtClean="0"/>
              <a:t>Remained </a:t>
            </a:r>
            <a:r>
              <a:rPr lang="en-US" dirty="0"/>
              <a:t>in secure use up to </a:t>
            </a:r>
            <a:r>
              <a:rPr lang="en-US" b="1" dirty="0"/>
              <a:t>200 years</a:t>
            </a:r>
            <a:endParaRPr lang="en-US" dirty="0"/>
          </a:p>
          <a:p>
            <a:r>
              <a:rPr lang="en-US" dirty="0" smtClean="0"/>
              <a:t>Encryption </a:t>
            </a:r>
            <a:r>
              <a:rPr lang="en-US" dirty="0"/>
              <a:t>is based on shifting the letter position alike Caesar cipher using arithmetic function.</a:t>
            </a:r>
          </a:p>
          <a:p>
            <a:r>
              <a:rPr lang="en-US" dirty="0" smtClean="0"/>
              <a:t>Easiest </a:t>
            </a:r>
            <a:r>
              <a:rPr lang="en-US" dirty="0"/>
              <a:t>way to handle </a:t>
            </a:r>
            <a:r>
              <a:rPr lang="en-US" dirty="0" err="1" smtClean="0"/>
              <a:t>Vigenère</a:t>
            </a:r>
            <a:r>
              <a:rPr lang="en-US" dirty="0" smtClean="0"/>
              <a:t> cipher </a:t>
            </a:r>
            <a:r>
              <a:rPr lang="en-US" dirty="0"/>
              <a:t>is to use arithmetic modulo 26</a:t>
            </a:r>
          </a:p>
          <a:p>
            <a:r>
              <a:rPr lang="en-US" dirty="0" smtClean="0"/>
              <a:t>This </a:t>
            </a:r>
            <a:r>
              <a:rPr lang="en-US" dirty="0"/>
              <a:t>approach dispenses with the need for the table</a:t>
            </a:r>
          </a:p>
          <a:p>
            <a:r>
              <a:rPr lang="en-US" dirty="0" smtClean="0"/>
              <a:t>Decryption </a:t>
            </a:r>
            <a:r>
              <a:rPr lang="en-US" dirty="0"/>
              <a:t>is reverse to the encryption process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2EDC554-FD6C-4FD4-B48C-F08608F0FA7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212" y="1844302"/>
            <a:ext cx="3195918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Vigenère</a:t>
            </a:r>
            <a:r>
              <a:rPr lang="en-US" b="1" dirty="0"/>
              <a:t> square,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or</a:t>
            </a:r>
            <a:br>
              <a:rPr lang="en-US" b="1" dirty="0" smtClean="0"/>
            </a:br>
            <a:r>
              <a:rPr lang="en-US" b="1" dirty="0" err="1" smtClean="0"/>
              <a:t>Vigenère</a:t>
            </a:r>
            <a:r>
              <a:rPr lang="en-US" b="1" dirty="0" smtClean="0"/>
              <a:t> </a:t>
            </a:r>
            <a:r>
              <a:rPr lang="en-US" b="1" dirty="0"/>
              <a:t>table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840" y="35816"/>
            <a:ext cx="7607054" cy="652213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2164" y="6492875"/>
            <a:ext cx="4114800" cy="365125"/>
          </a:xfrm>
        </p:spPr>
        <p:txBody>
          <a:bodyPr/>
          <a:lstStyle/>
          <a:p>
            <a:fld id="{F7A4CD1B-2BD0-49C1-A0BB-D7DE85C2E15E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Vigenere Cipher </a:t>
            </a:r>
            <a:r>
              <a:rPr lang="en-US" b="1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Encrypt Message (M): W E A R </a:t>
            </a:r>
            <a:r>
              <a:rPr lang="en-US" dirty="0" smtClean="0"/>
              <a:t>E with </a:t>
            </a:r>
            <a:r>
              <a:rPr lang="en-US" dirty="0"/>
              <a:t>Key(K): </a:t>
            </a:r>
            <a:r>
              <a:rPr lang="en-US" dirty="0" smtClean="0"/>
              <a:t>Math using </a:t>
            </a:r>
            <a:r>
              <a:rPr lang="en-US" b="1" dirty="0" smtClean="0"/>
              <a:t>Vigenere Cipher</a:t>
            </a:r>
            <a:endParaRPr lang="en-US" dirty="0"/>
          </a:p>
          <a:p>
            <a:r>
              <a:rPr lang="en-US" b="1" smtClean="0"/>
              <a:t>Message (M): </a:t>
            </a:r>
            <a:r>
              <a:rPr lang="en-US" b="1" dirty="0"/>
              <a:t>W E A </a:t>
            </a:r>
            <a:r>
              <a:rPr lang="en-US" b="1"/>
              <a:t>R </a:t>
            </a:r>
            <a:r>
              <a:rPr lang="en-US" b="1" smtClean="0"/>
              <a:t>E </a:t>
            </a:r>
            <a:r>
              <a:rPr lang="en-US" smtClean="0"/>
              <a:t>(</a:t>
            </a:r>
            <a:r>
              <a:rPr lang="en-US" dirty="0"/>
              <a:t>See on the top of table to search w Column)</a:t>
            </a:r>
          </a:p>
          <a:p>
            <a:r>
              <a:rPr lang="en-US" b="1" smtClean="0"/>
              <a:t>Key (K):            M </a:t>
            </a:r>
            <a:r>
              <a:rPr lang="en-US" b="1" dirty="0"/>
              <a:t>A T </a:t>
            </a:r>
            <a:r>
              <a:rPr lang="en-US" b="1"/>
              <a:t>H </a:t>
            </a:r>
            <a:r>
              <a:rPr lang="en-US" b="1" smtClean="0"/>
              <a:t>M </a:t>
            </a:r>
            <a:r>
              <a:rPr lang="en-US" smtClean="0"/>
              <a:t>(</a:t>
            </a:r>
            <a:r>
              <a:rPr lang="en-US" dirty="0"/>
              <a:t>See letter by letter in Row of </a:t>
            </a:r>
            <a:r>
              <a:rPr lang="en-US" dirty="0" smtClean="0"/>
              <a:t>Vigenere table </a:t>
            </a:r>
            <a:r>
              <a:rPr lang="en-US" dirty="0"/>
              <a:t>to select row starting with M)</a:t>
            </a:r>
          </a:p>
          <a:p>
            <a:r>
              <a:rPr lang="fr-FR" b="1" dirty="0" err="1" smtClean="0"/>
              <a:t>Ciphertext</a:t>
            </a:r>
            <a:r>
              <a:rPr lang="fr-FR" b="1" dirty="0" smtClean="0"/>
              <a:t> (C</a:t>
            </a:r>
            <a:r>
              <a:rPr lang="fr-FR" b="1" dirty="0"/>
              <a:t>): I E T Y Q</a:t>
            </a:r>
            <a:endParaRPr lang="fr-FR" dirty="0"/>
          </a:p>
          <a:p>
            <a:r>
              <a:rPr lang="en-US" b="1" smtClean="0"/>
              <a:t>Key (K):            	M </a:t>
            </a:r>
            <a:r>
              <a:rPr lang="en-US" b="1" dirty="0"/>
              <a:t>A T H </a:t>
            </a:r>
            <a:r>
              <a:rPr lang="en-US" b="1" dirty="0" smtClean="0"/>
              <a:t>M </a:t>
            </a:r>
            <a:r>
              <a:rPr lang="en-US" dirty="0" smtClean="0"/>
              <a:t>( </a:t>
            </a:r>
            <a:r>
              <a:rPr lang="en-US" dirty="0"/>
              <a:t>See first letter row of M to find I, then answer can be find on the top of I in very first row)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48AC331-5ECC-40E0-B03B-559A917796CB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b="1" dirty="0"/>
              <a:t>Caesar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Caesar </a:t>
            </a:r>
            <a:r>
              <a:rPr lang="en-US" b="1" dirty="0"/>
              <a:t>cipher</a:t>
            </a:r>
            <a:r>
              <a:rPr lang="en-US" dirty="0"/>
              <a:t>, also known as </a:t>
            </a:r>
            <a:r>
              <a:rPr lang="en-US" b="1" dirty="0"/>
              <a:t>Caesar's cipher</a:t>
            </a:r>
            <a:r>
              <a:rPr lang="en-US" dirty="0"/>
              <a:t>, the </a:t>
            </a:r>
            <a:r>
              <a:rPr lang="en-US" b="1" dirty="0"/>
              <a:t>shift cipher</a:t>
            </a:r>
            <a:r>
              <a:rPr lang="en-US" dirty="0"/>
              <a:t>, </a:t>
            </a:r>
            <a:r>
              <a:rPr lang="en-US" b="1" dirty="0"/>
              <a:t>Caesar's </a:t>
            </a:r>
            <a:r>
              <a:rPr lang="en-US" b="1" dirty="0" smtClean="0"/>
              <a:t>code </a:t>
            </a:r>
            <a:r>
              <a:rPr lang="en-US" dirty="0" smtClean="0"/>
              <a:t>or </a:t>
            </a:r>
            <a:r>
              <a:rPr lang="en-US" b="1" dirty="0"/>
              <a:t>Caesar shift </a:t>
            </a:r>
            <a:r>
              <a:rPr lang="en-US" dirty="0"/>
              <a:t>discovered by </a:t>
            </a:r>
            <a:r>
              <a:rPr lang="en-US" i="1" dirty="0"/>
              <a:t>Julius Caesar.</a:t>
            </a:r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type of </a:t>
            </a:r>
            <a:r>
              <a:rPr lang="en-US" b="1" dirty="0"/>
              <a:t>Substitution Cipher </a:t>
            </a:r>
            <a:r>
              <a:rPr lang="en-US" dirty="0"/>
              <a:t>in which each letter in the plaintext is replaced by a letter of some fixed number of positions in the set of alphabets </a:t>
            </a:r>
          </a:p>
          <a:p>
            <a:r>
              <a:rPr lang="en-US" dirty="0" smtClean="0"/>
              <a:t>It </a:t>
            </a:r>
            <a:r>
              <a:rPr lang="en-US" dirty="0"/>
              <a:t>is most </a:t>
            </a:r>
            <a:r>
              <a:rPr lang="en-US" dirty="0" smtClean="0"/>
              <a:t>simplest cipher</a:t>
            </a:r>
            <a:endParaRPr lang="en-US" dirty="0"/>
          </a:p>
          <a:p>
            <a:r>
              <a:rPr lang="en-US" dirty="0" smtClean="0"/>
              <a:t>Firstly </a:t>
            </a:r>
            <a:r>
              <a:rPr lang="en-US" dirty="0"/>
              <a:t>it was used in </a:t>
            </a:r>
            <a:r>
              <a:rPr lang="en-US" b="1" dirty="0"/>
              <a:t>military affairs </a:t>
            </a:r>
            <a:r>
              <a:rPr lang="en-US" dirty="0"/>
              <a:t>as an encryption algorithm </a:t>
            </a:r>
          </a:p>
          <a:p>
            <a:endParaRPr lang="en-US" dirty="0"/>
          </a:p>
          <a:p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467F69E-6553-4D1D-A7CB-7DA466F34B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1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Caesar </a:t>
            </a:r>
            <a:r>
              <a:rPr lang="en-US" b="1" dirty="0"/>
              <a:t>Cipher: Mathematical 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6703" y="1562301"/>
            <a:ext cx="8399650" cy="455214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F90372D-A42F-4BFD-B2D0-496498E12F0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Caesar Cipher: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814" y="1423754"/>
            <a:ext cx="8663267" cy="449038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8C2FABD-D63C-4196-8D5A-E131358362F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Caesar Cipher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6" y="1264023"/>
            <a:ext cx="10515600" cy="4711234"/>
          </a:xfrm>
        </p:spPr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/>
              <a:t>Caesar Cipher, Replaces each letter by 3rd letter on, it means Key = 3</a:t>
            </a:r>
          </a:p>
          <a:p>
            <a:r>
              <a:rPr lang="en-US" b="1" dirty="0" smtClean="0"/>
              <a:t>Example</a:t>
            </a:r>
            <a:r>
              <a:rPr lang="en-US" b="1" dirty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	Plaintext</a:t>
            </a:r>
            <a:r>
              <a:rPr lang="en-US" dirty="0"/>
              <a:t>: </a:t>
            </a:r>
            <a:r>
              <a:rPr lang="en-US" dirty="0" smtClean="0"/>
              <a:t>     </a:t>
            </a:r>
            <a:r>
              <a:rPr lang="en-US" b="1" dirty="0" smtClean="0"/>
              <a:t>meet </a:t>
            </a:r>
            <a:r>
              <a:rPr lang="en-US" b="1" dirty="0"/>
              <a:t>me after the toga </a:t>
            </a:r>
            <a:r>
              <a:rPr lang="en-US" b="1" dirty="0" smtClean="0"/>
              <a:t>party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Cipher-text</a:t>
            </a:r>
            <a:r>
              <a:rPr lang="en-US" dirty="0"/>
              <a:t>: </a:t>
            </a:r>
            <a:r>
              <a:rPr lang="en-US" b="1" dirty="0"/>
              <a:t>PHHW PH DIWHU WKH WRJD SDUWB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b="1" dirty="0" err="1" smtClean="0"/>
              <a:t>M,n,o,p</a:t>
            </a:r>
            <a:r>
              <a:rPr lang="en-US" b="1" dirty="0" smtClean="0"/>
              <a:t>	</a:t>
            </a:r>
            <a:r>
              <a:rPr lang="en-US" b="1" dirty="0" err="1" smtClean="0"/>
              <a:t>e,f,g,h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	1,2,3</a:t>
            </a:r>
            <a:r>
              <a:rPr lang="en-US" b="1" dirty="0"/>
              <a:t>,.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41811" y="6492875"/>
            <a:ext cx="4114800" cy="365125"/>
          </a:xfrm>
        </p:spPr>
        <p:txBody>
          <a:bodyPr/>
          <a:lstStyle/>
          <a:p>
            <a:fld id="{28BBCD0C-7E59-4359-9B91-AD2272BA6F0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0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Weakness of Caesar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Caesar </a:t>
            </a:r>
            <a:r>
              <a:rPr lang="en-US" dirty="0"/>
              <a:t>only has 25 possible keys –far from secure</a:t>
            </a:r>
          </a:p>
          <a:p>
            <a:r>
              <a:rPr lang="en-US" dirty="0" smtClean="0"/>
              <a:t>So</a:t>
            </a:r>
            <a:r>
              <a:rPr lang="en-US" dirty="0"/>
              <a:t>,,,,</a:t>
            </a:r>
          </a:p>
          <a:p>
            <a:r>
              <a:rPr lang="en-US" dirty="0" smtClean="0"/>
              <a:t>It </a:t>
            </a:r>
            <a:r>
              <a:rPr lang="en-US" dirty="0"/>
              <a:t>can be crack by Guessing key </a:t>
            </a:r>
            <a:r>
              <a:rPr lang="en-US" dirty="0" smtClean="0"/>
              <a:t>shifts </a:t>
            </a:r>
            <a:endParaRPr lang="en-US" dirty="0"/>
          </a:p>
          <a:p>
            <a:r>
              <a:rPr lang="en-US" dirty="0" smtClean="0"/>
              <a:t>OR </a:t>
            </a:r>
            <a:r>
              <a:rPr lang="en-US" dirty="0"/>
              <a:t>Using all possible case of 26 alphabets (</a:t>
            </a:r>
            <a:r>
              <a:rPr lang="en-US" i="1" dirty="0"/>
              <a:t>Brute-force attack </a:t>
            </a:r>
            <a:r>
              <a:rPr lang="en-US" i="1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The </a:t>
            </a:r>
            <a:r>
              <a:rPr lang="en-US" b="1" dirty="0"/>
              <a:t>Solution: </a:t>
            </a:r>
          </a:p>
          <a:p>
            <a:r>
              <a:rPr lang="en-US" b="1" dirty="0" smtClean="0"/>
              <a:t>use </a:t>
            </a:r>
            <a:r>
              <a:rPr lang="en-US" b="1" dirty="0"/>
              <a:t>multiple shift keys. Shift by 3,5 and 7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4C4C1D9-1094-44A1-8010-BDAF2C7D54F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3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Cracking of Caesar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488" y="430304"/>
            <a:ext cx="4038600" cy="526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86" y="5687263"/>
            <a:ext cx="4076700" cy="4857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94E7B079-879B-4B3C-A72A-C7EB474D5D96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1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Strengthening </a:t>
            </a:r>
            <a:r>
              <a:rPr lang="en-US" b="1" dirty="0"/>
              <a:t>Caesar</a:t>
            </a:r>
            <a:r>
              <a:rPr lang="en-US" b="1"/>
              <a:t>: </a:t>
            </a:r>
            <a:r>
              <a:rPr lang="en-US" b="1" smtClean="0"/>
              <a:t>Mono alphabetic </a:t>
            </a:r>
            <a:r>
              <a:rPr lang="en-US" b="1" dirty="0"/>
              <a:t>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0882"/>
            <a:ext cx="10515600" cy="4496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Caesar </a:t>
            </a:r>
            <a:r>
              <a:rPr lang="en-US" dirty="0"/>
              <a:t>only has 25 possible keys –far from secure</a:t>
            </a:r>
          </a:p>
          <a:p>
            <a:r>
              <a:rPr lang="en-US" b="1" dirty="0" smtClean="0"/>
              <a:t>Idea</a:t>
            </a:r>
            <a:r>
              <a:rPr lang="en-US" b="1" dirty="0"/>
              <a:t>: </a:t>
            </a:r>
            <a:r>
              <a:rPr lang="en-US" dirty="0"/>
              <a:t>instead of shifting the letters with a fixed amount how about allowing any permutation of the alphabet</a:t>
            </a:r>
          </a:p>
          <a:p>
            <a:pPr marL="0" indent="0">
              <a:buNone/>
            </a:pPr>
            <a:r>
              <a:rPr lang="en-US" dirty="0" smtClean="0"/>
              <a:t>	Plain</a:t>
            </a:r>
            <a:r>
              <a:rPr lang="en-US" dirty="0"/>
              <a:t>: </a:t>
            </a:r>
            <a:r>
              <a:rPr lang="en-US" dirty="0" smtClean="0"/>
              <a:t>   a </a:t>
            </a:r>
            <a:r>
              <a:rPr lang="en-US" dirty="0"/>
              <a:t>b c d e f g h I j k L m n o p q r s t u v w x y z</a:t>
            </a:r>
          </a:p>
          <a:p>
            <a:pPr marL="0" indent="0">
              <a:buNone/>
            </a:pPr>
            <a:r>
              <a:rPr lang="en-US" dirty="0" smtClean="0"/>
              <a:t>	String </a:t>
            </a:r>
            <a:r>
              <a:rPr lang="en-US" dirty="0"/>
              <a:t>: D K V Q F I B J W PE S C X H T M Y A U O L R G Z N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Plaintext</a:t>
            </a:r>
            <a:r>
              <a:rPr lang="en-US" dirty="0"/>
              <a:t>: </a:t>
            </a:r>
            <a:r>
              <a:rPr lang="en-US" dirty="0" smtClean="0"/>
              <a:t>     if </a:t>
            </a:r>
            <a:r>
              <a:rPr lang="en-US" dirty="0"/>
              <a:t>we wish to replace letters</a:t>
            </a:r>
          </a:p>
          <a:p>
            <a:pPr marL="0" indent="0">
              <a:buNone/>
            </a:pPr>
            <a:r>
              <a:rPr lang="en-US" dirty="0" smtClean="0"/>
              <a:t>	Cipher </a:t>
            </a:r>
            <a:r>
              <a:rPr lang="en-US" dirty="0"/>
              <a:t>text: WI RF RWAJ UH YFTSDVF SFUUFYA</a:t>
            </a:r>
          </a:p>
          <a:p>
            <a:r>
              <a:rPr lang="en-US" dirty="0" smtClean="0"/>
              <a:t>This </a:t>
            </a:r>
            <a:r>
              <a:rPr lang="en-US" dirty="0"/>
              <a:t>is called </a:t>
            </a:r>
            <a:r>
              <a:rPr lang="en-US" b="1" dirty="0" smtClean="0"/>
              <a:t>mono alphabetic substitution </a:t>
            </a:r>
            <a:r>
              <a:rPr lang="en-US" b="1" dirty="0"/>
              <a:t>cipher</a:t>
            </a:r>
            <a:r>
              <a:rPr lang="en-US" dirty="0"/>
              <a:t>–a single alphabet is used</a:t>
            </a:r>
          </a:p>
          <a:p>
            <a:r>
              <a:rPr lang="en-US" dirty="0" smtClean="0"/>
              <a:t>The </a:t>
            </a:r>
            <a:r>
              <a:rPr lang="en-US" dirty="0"/>
              <a:t>increase in the number of keys is dramatically as for each case there is 26 possibilities. i.e., more than 400,000,000,000,000,000,000,000,000 such rearrangements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F8859D4-F50B-44BB-AD5D-6BF6892C3CE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3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Playfair</a:t>
            </a:r>
            <a:r>
              <a:rPr lang="en-US" b="1" dirty="0" smtClean="0"/>
              <a:t> </a:t>
            </a:r>
            <a:r>
              <a:rPr lang="en-US" b="1" dirty="0"/>
              <a:t>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/>
              <a:t>Playfair</a:t>
            </a:r>
            <a:r>
              <a:rPr lang="en-US" b="1" dirty="0" smtClean="0"/>
              <a:t> Cipher </a:t>
            </a:r>
            <a:r>
              <a:rPr lang="en-US" dirty="0"/>
              <a:t>is an example of </a:t>
            </a:r>
            <a:r>
              <a:rPr lang="en-US" b="1" dirty="0"/>
              <a:t>multiple-letter encryption</a:t>
            </a:r>
            <a:endParaRPr lang="en-US" dirty="0"/>
          </a:p>
          <a:p>
            <a:r>
              <a:rPr lang="en-US" dirty="0" smtClean="0"/>
              <a:t>Invented </a:t>
            </a:r>
            <a:r>
              <a:rPr lang="en-US" dirty="0"/>
              <a:t>by </a:t>
            </a:r>
            <a:r>
              <a:rPr lang="en-US" b="1" dirty="0"/>
              <a:t>Sir Charles </a:t>
            </a:r>
            <a:r>
              <a:rPr lang="en-US" dirty="0"/>
              <a:t>Wheatstone in </a:t>
            </a:r>
            <a:r>
              <a:rPr lang="en-US" b="1" dirty="0"/>
              <a:t>1854</a:t>
            </a:r>
            <a:endParaRPr lang="en-US" dirty="0"/>
          </a:p>
          <a:p>
            <a:r>
              <a:rPr lang="en-US" dirty="0" smtClean="0"/>
              <a:t>Based </a:t>
            </a:r>
            <a:r>
              <a:rPr lang="en-US" dirty="0"/>
              <a:t>on </a:t>
            </a:r>
            <a:r>
              <a:rPr lang="en-US" b="1" dirty="0"/>
              <a:t>any keyword as </a:t>
            </a:r>
            <a:r>
              <a:rPr lang="en-US" b="1" dirty="0" smtClean="0"/>
              <a:t>key </a:t>
            </a:r>
            <a:r>
              <a:rPr lang="en-US" dirty="0" smtClean="0"/>
              <a:t>to </a:t>
            </a:r>
            <a:r>
              <a:rPr lang="en-US" dirty="0"/>
              <a:t>build </a:t>
            </a:r>
            <a:r>
              <a:rPr lang="en-US" b="1" dirty="0"/>
              <a:t>5x5 key matrix </a:t>
            </a:r>
            <a:r>
              <a:rPr lang="en-US" dirty="0"/>
              <a:t>which is called </a:t>
            </a:r>
            <a:r>
              <a:rPr lang="en-US" b="1" dirty="0"/>
              <a:t>key matrix</a:t>
            </a:r>
            <a:r>
              <a:rPr lang="en-US" dirty="0"/>
              <a:t>, e.g. using the supposed keyword: MONARCHY </a:t>
            </a:r>
          </a:p>
          <a:p>
            <a:r>
              <a:rPr lang="en-US" dirty="0" smtClean="0"/>
              <a:t>Fill </a:t>
            </a:r>
            <a:r>
              <a:rPr lang="en-US" dirty="0"/>
              <a:t>rest of matrix with other letters without repeating any letters in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the </a:t>
            </a:r>
            <a:r>
              <a:rPr lang="en-US" dirty="0"/>
              <a:t>supposed keyword</a:t>
            </a:r>
          </a:p>
          <a:p>
            <a:r>
              <a:rPr lang="en-US" dirty="0"/>
              <a:t>Letter are 26 but boxes are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25 that’s </a:t>
            </a:r>
            <a:r>
              <a:rPr lang="en-US" dirty="0"/>
              <a:t>why we write </a:t>
            </a:r>
            <a:r>
              <a:rPr lang="en-US" dirty="0" err="1"/>
              <a:t>i</a:t>
            </a:r>
            <a:r>
              <a:rPr lang="en-US" dirty="0"/>
              <a:t>/j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in </a:t>
            </a:r>
            <a:r>
              <a:rPr lang="en-US" dirty="0"/>
              <a:t>one 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48" y="3940841"/>
            <a:ext cx="6040252" cy="282825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8705" y="6492875"/>
            <a:ext cx="4114800" cy="365125"/>
          </a:xfrm>
        </p:spPr>
        <p:txBody>
          <a:bodyPr/>
          <a:lstStyle/>
          <a:p>
            <a:fld id="{BE9AFDF2-92BC-4751-ADEB-6ABD0ED0F58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CBA3-A954-4371-9E36-31F76811A8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10606</TotalTime>
  <Words>532</Words>
  <Application>Microsoft Office PowerPoint</Application>
  <PresentationFormat>Widescreen</PresentationFormat>
  <Paragraphs>105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Cambria</vt:lpstr>
      <vt:lpstr>Office Theme</vt:lpstr>
      <vt:lpstr>Cryptography</vt:lpstr>
      <vt:lpstr>  Caesar Cipher</vt:lpstr>
      <vt:lpstr>Caesar Cipher: Mathematical Base</vt:lpstr>
      <vt:lpstr>Caesar Cipher: Example</vt:lpstr>
      <vt:lpstr>Caesar Cipher Example 2</vt:lpstr>
      <vt:lpstr>Weakness of Caesar Cipher</vt:lpstr>
      <vt:lpstr>Cracking of Caesar Cipher</vt:lpstr>
      <vt:lpstr>Strengthening Caesar: Mono alphabetic ciphers</vt:lpstr>
      <vt:lpstr>Playfair Cipher</vt:lpstr>
      <vt:lpstr>General Rules For Playfair</vt:lpstr>
      <vt:lpstr>Encryption Decryption Rules</vt:lpstr>
      <vt:lpstr>Playfair Encryption Decryption Example </vt:lpstr>
      <vt:lpstr>VigenèreCipher</vt:lpstr>
      <vt:lpstr>Vigenère square,  or Vigenère table </vt:lpstr>
      <vt:lpstr>Vigenere Cipher Example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 Aslam</dc:creator>
  <cp:lastModifiedBy>S A</cp:lastModifiedBy>
  <cp:revision>191</cp:revision>
  <dcterms:created xsi:type="dcterms:W3CDTF">2019-03-13T12:56:10Z</dcterms:created>
  <dcterms:modified xsi:type="dcterms:W3CDTF">2020-12-21T15:00:28Z</dcterms:modified>
</cp:coreProperties>
</file>